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  <p:sldMasterId id="2147483905" r:id="rId2"/>
  </p:sldMasterIdLst>
  <p:notesMasterIdLst>
    <p:notesMasterId r:id="rId7"/>
  </p:notesMasterIdLst>
  <p:sldIdLst>
    <p:sldId id="398" r:id="rId3"/>
    <p:sldId id="664" r:id="rId4"/>
    <p:sldId id="262" r:id="rId5"/>
    <p:sldId id="666" r:id="rId6"/>
  </p:sldIdLst>
  <p:sldSz cx="9906000" cy="6858000" type="A4"/>
  <p:notesSz cx="6797675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000000"/>
    <a:srgbClr val="1A3260"/>
    <a:srgbClr val="CCCC00"/>
    <a:srgbClr val="FFCCCC"/>
    <a:srgbClr val="CCFFFF"/>
    <a:srgbClr val="99CCFF"/>
    <a:srgbClr val="6600CC"/>
    <a:srgbClr val="FFB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8" autoAdjust="0"/>
    <p:restoredTop sz="96433" autoAdjust="0"/>
  </p:normalViewPr>
  <p:slideViewPr>
    <p:cSldViewPr snapToGrid="0">
      <p:cViewPr>
        <p:scale>
          <a:sx n="90" d="100"/>
          <a:sy n="90" d="100"/>
        </p:scale>
        <p:origin x="816" y="-630"/>
      </p:cViewPr>
      <p:guideLst>
        <p:guide orient="horz" pos="2160"/>
        <p:guide pos="384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295"/>
          </a:xfrm>
          <a:prstGeom prst="rect">
            <a:avLst/>
          </a:prstGeom>
        </p:spPr>
        <p:txBody>
          <a:bodyPr vert="horz" lIns="91446" tIns="45722" rIns="91446" bIns="457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295"/>
          </a:xfrm>
          <a:prstGeom prst="rect">
            <a:avLst/>
          </a:prstGeom>
        </p:spPr>
        <p:txBody>
          <a:bodyPr vert="horz" lIns="91446" tIns="45722" rIns="91446" bIns="45722" rtlCol="0"/>
          <a:lstStyle>
            <a:lvl1pPr algn="r">
              <a:defRPr sz="1200"/>
            </a:lvl1pPr>
          </a:lstStyle>
          <a:p>
            <a:fld id="{58FE28AD-7F74-41A2-B411-3AB8C950264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7900" y="1241425"/>
            <a:ext cx="484187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6" tIns="45722" rIns="91446" bIns="457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9486"/>
            <a:ext cx="5438140" cy="3910489"/>
          </a:xfrm>
          <a:prstGeom prst="rect">
            <a:avLst/>
          </a:prstGeom>
        </p:spPr>
        <p:txBody>
          <a:bodyPr vert="horz" lIns="91446" tIns="45722" rIns="91446" bIns="4572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3108"/>
            <a:ext cx="2945659" cy="498294"/>
          </a:xfrm>
          <a:prstGeom prst="rect">
            <a:avLst/>
          </a:prstGeom>
        </p:spPr>
        <p:txBody>
          <a:bodyPr vert="horz" lIns="91446" tIns="45722" rIns="91446" bIns="457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3108"/>
            <a:ext cx="2945659" cy="498294"/>
          </a:xfrm>
          <a:prstGeom prst="rect">
            <a:avLst/>
          </a:prstGeom>
        </p:spPr>
        <p:txBody>
          <a:bodyPr vert="horz" lIns="91446" tIns="45722" rIns="91446" bIns="45722" rtlCol="0" anchor="b"/>
          <a:lstStyle>
            <a:lvl1pPr algn="r">
              <a:defRPr sz="1200"/>
            </a:lvl1pPr>
          </a:lstStyle>
          <a:p>
            <a:fld id="{28D4E5D0-D461-46CC-B63C-C71B17560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29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4E5D0-D461-46CC-B63C-C71B1756079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31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7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8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7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371601"/>
            <a:ext cx="850265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3505200"/>
            <a:ext cx="6934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42950" y="3398520"/>
            <a:ext cx="850265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2362201"/>
            <a:ext cx="84201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4626865"/>
            <a:ext cx="84201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92480" y="4599432"/>
            <a:ext cx="850265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73352"/>
            <a:ext cx="437515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73352"/>
            <a:ext cx="437515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76400"/>
            <a:ext cx="425958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438400"/>
            <a:ext cx="42595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1120" y="1676400"/>
            <a:ext cx="425958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1120" y="2438400"/>
            <a:ext cx="42595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98850" y="4045790"/>
            <a:ext cx="4709160" cy="8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92080"/>
            <a:ext cx="2318004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450" y="792080"/>
            <a:ext cx="619125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2130553"/>
            <a:ext cx="2318004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18201" y="3580140"/>
            <a:ext cx="5577840" cy="17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32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92480"/>
            <a:ext cx="232123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96827" y="838201"/>
            <a:ext cx="6396423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2133600"/>
            <a:ext cx="2318004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609600"/>
            <a:ext cx="2228850" cy="58674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52145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1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7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2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7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3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3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906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533400"/>
            <a:ext cx="8915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906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D:\Августовская\основны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"/>
          <a:stretch>
            <a:fillRect/>
          </a:stretch>
        </p:blipFill>
        <p:spPr bwMode="auto">
          <a:xfrm>
            <a:off x="0" y="-1"/>
            <a:ext cx="9906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-10414000" y="12126913"/>
            <a:ext cx="1857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-10414000" y="12636500"/>
            <a:ext cx="1857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-10414000" y="13568363"/>
            <a:ext cx="1857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-10414000" y="14112875"/>
            <a:ext cx="1857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Номер слайда 21"/>
          <p:cNvSpPr txBox="1">
            <a:spLocks/>
          </p:cNvSpPr>
          <p:nvPr/>
        </p:nvSpPr>
        <p:spPr bwMode="auto">
          <a:xfrm>
            <a:off x="7437438" y="6570664"/>
            <a:ext cx="208756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0066CC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8718" y="3240105"/>
            <a:ext cx="9165770" cy="22513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kk-KZ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по приему абитуриентов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kk-KZ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колледжи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kk-KZ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201" y="1016411"/>
            <a:ext cx="1093538" cy="10935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517" y="1016411"/>
            <a:ext cx="1093538" cy="109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5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D407DBC1-7FF4-4E41-B6A3-1D85E376E9E8}"/>
              </a:ext>
            </a:extLst>
          </p:cNvPr>
          <p:cNvSpPr txBox="1"/>
          <p:nvPr/>
        </p:nvSpPr>
        <p:spPr>
          <a:xfrm>
            <a:off x="5967270" y="-2330"/>
            <a:ext cx="4043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В КОЛЛЕДЖИ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Блок-схема: сохраненные данные 76">
            <a:extLst>
              <a:ext uri="{FF2B5EF4-FFF2-40B4-BE49-F238E27FC236}">
                <a16:creationId xmlns:a16="http://schemas.microsoft.com/office/drawing/2014/main" id="{54592261-B1A6-4CEC-BA6E-C57F667CFA4C}"/>
              </a:ext>
            </a:extLst>
          </p:cNvPr>
          <p:cNvSpPr/>
          <p:nvPr/>
        </p:nvSpPr>
        <p:spPr>
          <a:xfrm flipH="1">
            <a:off x="435476" y="778793"/>
            <a:ext cx="4129688" cy="497777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Блок-схема: сохраненные данные 77">
            <a:extLst>
              <a:ext uri="{FF2B5EF4-FFF2-40B4-BE49-F238E27FC236}">
                <a16:creationId xmlns:a16="http://schemas.microsoft.com/office/drawing/2014/main" id="{B844709A-1D6F-4C0C-B727-3A391136AE7C}"/>
              </a:ext>
            </a:extLst>
          </p:cNvPr>
          <p:cNvSpPr/>
          <p:nvPr/>
        </p:nvSpPr>
        <p:spPr>
          <a:xfrm flipH="1">
            <a:off x="4973654" y="775478"/>
            <a:ext cx="4753844" cy="497777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Блок-схема: сохраненные данные 78">
            <a:extLst>
              <a:ext uri="{FF2B5EF4-FFF2-40B4-BE49-F238E27FC236}">
                <a16:creationId xmlns:a16="http://schemas.microsoft.com/office/drawing/2014/main" id="{AB1134E4-0ADF-4E07-9D1F-5D66C90E59A7}"/>
              </a:ext>
            </a:extLst>
          </p:cNvPr>
          <p:cNvSpPr/>
          <p:nvPr/>
        </p:nvSpPr>
        <p:spPr>
          <a:xfrm flipH="1">
            <a:off x="2702779" y="1374892"/>
            <a:ext cx="5286438" cy="497777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1F4BC0D6-28C8-494C-A368-5888BA484E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6747" y="816296"/>
            <a:ext cx="451625" cy="451625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19B6D1A8-0489-41E1-A40A-D1EE1D1EE9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1829" y="807009"/>
            <a:ext cx="443654" cy="443654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2E05C7D6-FE47-4E51-A72B-6433286349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78413" y="1399414"/>
            <a:ext cx="448732" cy="448732"/>
          </a:xfrm>
          <a:prstGeom prst="rect">
            <a:avLst/>
          </a:prstGeom>
        </p:spPr>
      </p:pic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E4560741-81F9-494E-9EA6-85353249FC0E}"/>
              </a:ext>
            </a:extLst>
          </p:cNvPr>
          <p:cNvSpPr/>
          <p:nvPr/>
        </p:nvSpPr>
        <p:spPr>
          <a:xfrm>
            <a:off x="1097097" y="829175"/>
            <a:ext cx="336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граждане Республики Казахстан</a:t>
            </a:r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32386547-7310-4F36-BE56-154CB172A8DC}"/>
              </a:ext>
            </a:extLst>
          </p:cNvPr>
          <p:cNvSpPr/>
          <p:nvPr/>
        </p:nvSpPr>
        <p:spPr>
          <a:xfrm>
            <a:off x="5603972" y="697030"/>
            <a:ext cx="402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Иностранные граждане и лица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без гражданства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00904A9C-7671-4C4E-B244-0B9C978D9071}"/>
              </a:ext>
            </a:extLst>
          </p:cNvPr>
          <p:cNvSpPr/>
          <p:nvPr/>
        </p:nvSpPr>
        <p:spPr>
          <a:xfrm>
            <a:off x="3418316" y="1455246"/>
            <a:ext cx="4371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Выпускники 9, 11 классов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7AE5C7FE-9F5E-41FE-B388-647D2FC3004C}"/>
              </a:ext>
            </a:extLst>
          </p:cNvPr>
          <p:cNvSpPr/>
          <p:nvPr/>
        </p:nvSpPr>
        <p:spPr>
          <a:xfrm>
            <a:off x="3341389" y="286602"/>
            <a:ext cx="3965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 КОЛЛЕДЖИ ПРИНИМАЮТСЯ: </a:t>
            </a:r>
          </a:p>
        </p:txBody>
      </p: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0AC80B37-E0DB-4DBB-B045-1DDDF02C7856}"/>
              </a:ext>
            </a:extLst>
          </p:cNvPr>
          <p:cNvCxnSpPr>
            <a:cxnSpLocks/>
          </p:cNvCxnSpPr>
          <p:nvPr/>
        </p:nvCxnSpPr>
        <p:spPr>
          <a:xfrm flipV="1">
            <a:off x="3348150" y="599550"/>
            <a:ext cx="3790881" cy="2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3881DB76-3974-2C17-FC52-278BEDE28E44}"/>
              </a:ext>
            </a:extLst>
          </p:cNvPr>
          <p:cNvSpPr/>
          <p:nvPr/>
        </p:nvSpPr>
        <p:spPr>
          <a:xfrm>
            <a:off x="158500" y="1942685"/>
            <a:ext cx="39376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5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Квота для уязвимых слоев населения</a:t>
            </a:r>
            <a:endParaRPr lang="ru-RU" sz="1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90EE1D20-388C-CC73-586C-386CF4351F04}"/>
              </a:ext>
            </a:extLst>
          </p:cNvPr>
          <p:cNvCxnSpPr>
            <a:cxnSpLocks/>
          </p:cNvCxnSpPr>
          <p:nvPr/>
        </p:nvCxnSpPr>
        <p:spPr>
          <a:xfrm flipV="1">
            <a:off x="333371" y="2262836"/>
            <a:ext cx="3376406" cy="76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550A4FC-93F6-D5E6-C573-A5DB81792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00" y="2442582"/>
            <a:ext cx="297319" cy="283526"/>
          </a:xfrm>
          <a:prstGeom prst="rect">
            <a:avLst/>
          </a:prstGeom>
        </p:spPr>
      </p:pic>
      <p:sp>
        <p:nvSpPr>
          <p:cNvPr id="88" name="Нашивка 30">
            <a:extLst>
              <a:ext uri="{FF2B5EF4-FFF2-40B4-BE49-F238E27FC236}">
                <a16:creationId xmlns:a16="http://schemas.microsoft.com/office/drawing/2014/main" id="{9E3DEE84-010A-1C4C-C8B5-3F867C7A1D9A}"/>
              </a:ext>
            </a:extLst>
          </p:cNvPr>
          <p:cNvSpPr/>
          <p:nvPr/>
        </p:nvSpPr>
        <p:spPr>
          <a:xfrm>
            <a:off x="553673" y="2388927"/>
            <a:ext cx="9301993" cy="43959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граждане из числа инвалидов I, II групп, инвалидов с детства, детей-инвалидов - 1 %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26E98839-0FFC-4AC0-FB4D-8DEDD3401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789" y="3001047"/>
            <a:ext cx="283862" cy="283862"/>
          </a:xfrm>
          <a:prstGeom prst="rect">
            <a:avLst/>
          </a:prstGeom>
        </p:spPr>
      </p:pic>
      <p:sp>
        <p:nvSpPr>
          <p:cNvPr id="90" name="Нашивка 33">
            <a:extLst>
              <a:ext uri="{FF2B5EF4-FFF2-40B4-BE49-F238E27FC236}">
                <a16:creationId xmlns:a16="http://schemas.microsoft.com/office/drawing/2014/main" id="{CE393B4C-3C63-5978-2D17-2F7ACB9059AB}"/>
              </a:ext>
            </a:extLst>
          </p:cNvPr>
          <p:cNvSpPr/>
          <p:nvPr/>
        </p:nvSpPr>
        <p:spPr>
          <a:xfrm>
            <a:off x="553673" y="2930581"/>
            <a:ext cx="9301993" cy="368196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лица, приравненные по льготам и гарантиям к участникам и инвалидам ВОВ - 0,5 %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F38E0C93-3BEF-1D34-3F8C-EF3BED0A61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53" y="3461641"/>
            <a:ext cx="283862" cy="309094"/>
          </a:xfrm>
          <a:prstGeom prst="rect">
            <a:avLst/>
          </a:prstGeom>
        </p:spPr>
      </p:pic>
      <p:sp>
        <p:nvSpPr>
          <p:cNvPr id="92" name="Нашивка 36">
            <a:extLst>
              <a:ext uri="{FF2B5EF4-FFF2-40B4-BE49-F238E27FC236}">
                <a16:creationId xmlns:a16="http://schemas.microsoft.com/office/drawing/2014/main" id="{82C98455-BCE6-ABCC-5E38-41659BFC619B}"/>
              </a:ext>
            </a:extLst>
          </p:cNvPr>
          <p:cNvSpPr/>
          <p:nvPr/>
        </p:nvSpPr>
        <p:spPr>
          <a:xfrm>
            <a:off x="553673" y="3393783"/>
            <a:ext cx="9301993" cy="397819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граждане из числа сельской молодежи, определяющие социально-экономическое развитие села - 30 %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Нашивка 37">
            <a:extLst>
              <a:ext uri="{FF2B5EF4-FFF2-40B4-BE49-F238E27FC236}">
                <a16:creationId xmlns:a16="http://schemas.microsoft.com/office/drawing/2014/main" id="{B9FFCA54-6E3F-114B-DF98-E9F4B841951E}"/>
              </a:ext>
            </a:extLst>
          </p:cNvPr>
          <p:cNvSpPr/>
          <p:nvPr/>
        </p:nvSpPr>
        <p:spPr>
          <a:xfrm>
            <a:off x="539048" y="3883166"/>
            <a:ext cx="9301993" cy="397819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лица казахской национальности, не являющиеся гражданами Республики Казахстан - 4 %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Нашивка 38">
            <a:extLst>
              <a:ext uri="{FF2B5EF4-FFF2-40B4-BE49-F238E27FC236}">
                <a16:creationId xmlns:a16="http://schemas.microsoft.com/office/drawing/2014/main" id="{4833000B-94BB-BD97-5331-CAFC7601D7C7}"/>
              </a:ext>
            </a:extLst>
          </p:cNvPr>
          <p:cNvSpPr/>
          <p:nvPr/>
        </p:nvSpPr>
        <p:spPr>
          <a:xfrm>
            <a:off x="515681" y="4343604"/>
            <a:ext cx="9301993" cy="4134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дети-сироты и дети, оставшиеся без попечения родителей до совершеннолетия - 1 %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Нашивка 39">
            <a:extLst>
              <a:ext uri="{FF2B5EF4-FFF2-40B4-BE49-F238E27FC236}">
                <a16:creationId xmlns:a16="http://schemas.microsoft.com/office/drawing/2014/main" id="{4918E671-AD9C-8782-6777-B8A1379B6265}"/>
              </a:ext>
            </a:extLst>
          </p:cNvPr>
          <p:cNvSpPr/>
          <p:nvPr/>
        </p:nvSpPr>
        <p:spPr>
          <a:xfrm>
            <a:off x="507944" y="4802934"/>
            <a:ext cx="9301992" cy="453336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 Республики Казахстан из числа сельской молодежи, переселяющихся в регионы– 10 %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Нашивка 40">
            <a:extLst>
              <a:ext uri="{FF2B5EF4-FFF2-40B4-BE49-F238E27FC236}">
                <a16:creationId xmlns:a16="http://schemas.microsoft.com/office/drawing/2014/main" id="{040104B0-848A-5E49-541F-1B5AE0D6A0F2}"/>
              </a:ext>
            </a:extLst>
          </p:cNvPr>
          <p:cNvSpPr/>
          <p:nvPr/>
        </p:nvSpPr>
        <p:spPr>
          <a:xfrm>
            <a:off x="539048" y="5311292"/>
            <a:ext cx="9301993" cy="38925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дети из семей, в которых воспитывается четыре и более несовершеннолетних детей – 5 %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Нашивка 41">
            <a:extLst>
              <a:ext uri="{FF2B5EF4-FFF2-40B4-BE49-F238E27FC236}">
                <a16:creationId xmlns:a16="http://schemas.microsoft.com/office/drawing/2014/main" id="{E1FC506B-9F8C-E2E8-5654-B27CBCCB2479}"/>
              </a:ext>
            </a:extLst>
          </p:cNvPr>
          <p:cNvSpPr/>
          <p:nvPr/>
        </p:nvSpPr>
        <p:spPr>
          <a:xfrm>
            <a:off x="524822" y="5772468"/>
            <a:ext cx="9301993" cy="42330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дети из числа неполных семей, имеющие данный статус не менее трех лет – 1 %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Нашивка 42">
            <a:extLst>
              <a:ext uri="{FF2B5EF4-FFF2-40B4-BE49-F238E27FC236}">
                <a16:creationId xmlns:a16="http://schemas.microsoft.com/office/drawing/2014/main" id="{99EF613E-3FD0-E7B6-EC16-F8464E257AF2}"/>
              </a:ext>
            </a:extLst>
          </p:cNvPr>
          <p:cNvSpPr/>
          <p:nvPr/>
        </p:nvSpPr>
        <p:spPr>
          <a:xfrm>
            <a:off x="524822" y="6273490"/>
            <a:ext cx="9301993" cy="488849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дети из семей, воспитывающие детей-инвалидов с детства, инвалидов первой и второй групп – 1 %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E8B6A374-43A2-BF07-46F0-1228735750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028" y="3932192"/>
            <a:ext cx="288687" cy="290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911C0611-204B-5E44-C90F-216D0EF1FB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367" y="4411591"/>
            <a:ext cx="302176" cy="295678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77E7957D-9302-C9BF-8B3E-A744791CF7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073" y="4882898"/>
            <a:ext cx="311239" cy="293408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4B92F336-3C46-E060-D29B-1AD6059E52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367" y="5355601"/>
            <a:ext cx="312458" cy="300636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03418CC5-2497-11CD-CDC1-9EA812F428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792" y="5829262"/>
            <a:ext cx="304720" cy="309715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BFCCC3A-253C-C3B3-8485-B6F4D1C976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9907" y="6354940"/>
            <a:ext cx="311239" cy="31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74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45789" y="553674"/>
            <a:ext cx="5432889" cy="10234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Проект «Деньги за студентом»</a:t>
            </a: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5792" y="1761473"/>
            <a:ext cx="5432885" cy="13927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Поступающие на обучение по госзаказу по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педагогическим, медицинским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и творческим специальностям - направляются для сдачи специальных и/или творческих экзаменов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5790" y="3389072"/>
            <a:ext cx="5432882" cy="12787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Право выбора до четырех колледжей и четырех специальностей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241" y="4848167"/>
            <a:ext cx="5522851" cy="16616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Конкурс проводится информационной системой Управления образования путем автоматизированного распределения абитуриентов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42660" y="553673"/>
            <a:ext cx="3891094" cy="10234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Прием заявлений </a:t>
            </a:r>
          </a:p>
          <a:p>
            <a:pPr algn="ctr"/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25 июня </a:t>
            </a:r>
            <a:endParaRPr lang="ru-RU" sz="13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42659" y="1761472"/>
            <a:ext cx="3891095" cy="13927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i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Проходной балл для будущих педагогов и написание эссе убрали из правил</a:t>
            </a:r>
            <a:endParaRPr lang="ru-RU" sz="13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42659" y="3377155"/>
            <a:ext cx="3891097" cy="12787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язык обучения (казахский, русский)</a:t>
            </a:r>
            <a:endParaRPr lang="ru-RU" sz="13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942659" y="4848167"/>
            <a:ext cx="3891097" cy="16616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конкурсный балл оценок обязательных и профильных предметов в соответствии с аттестатом</a:t>
            </a:r>
            <a:endParaRPr lang="ru-RU" sz="13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3" y="885821"/>
            <a:ext cx="142231" cy="32439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284" y="3809551"/>
            <a:ext cx="142231" cy="28010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284" y="5546530"/>
            <a:ext cx="142231" cy="26496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285" y="2417912"/>
            <a:ext cx="142231" cy="31145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2A11264-F915-3658-099D-981D5622C9A2}"/>
              </a:ext>
            </a:extLst>
          </p:cNvPr>
          <p:cNvSpPr txBox="1"/>
          <p:nvPr/>
        </p:nvSpPr>
        <p:spPr>
          <a:xfrm>
            <a:off x="6014906" y="0"/>
            <a:ext cx="3891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В КОЛЛЕДЖИ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2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C992B8-4379-2CE7-6D10-3FE265242F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714" y="437013"/>
            <a:ext cx="482731" cy="5138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E705CE-1415-6629-023A-C3DD12390423}"/>
              </a:ext>
            </a:extLst>
          </p:cNvPr>
          <p:cNvSpPr txBox="1"/>
          <p:nvPr/>
        </p:nvSpPr>
        <p:spPr>
          <a:xfrm>
            <a:off x="3603280" y="437982"/>
            <a:ext cx="3378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D9B757-3CD7-51FE-4E7C-283B36895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1" y="1213769"/>
            <a:ext cx="413063" cy="3466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EC986E-FF8D-84A1-3579-D4589AC32DCD}"/>
              </a:ext>
            </a:extLst>
          </p:cNvPr>
          <p:cNvSpPr txBox="1"/>
          <p:nvPr/>
        </p:nvSpPr>
        <p:spPr>
          <a:xfrm>
            <a:off x="6753837" y="0"/>
            <a:ext cx="3152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ДОКУМЕНТОВ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349E68-4069-595C-2695-8E4973D94C2A}"/>
              </a:ext>
            </a:extLst>
          </p:cNvPr>
          <p:cNvSpPr txBox="1"/>
          <p:nvPr/>
        </p:nvSpPr>
        <p:spPr>
          <a:xfrm>
            <a:off x="287459" y="3752126"/>
            <a:ext cx="9542752" cy="3033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180340" algn="just">
              <a:lnSpc>
                <a:spcPct val="107000"/>
              </a:lnSpc>
            </a:pP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Услугополучатели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иностранцы и лица без гражданства, также представляют документ, определяющий их статус, с отметкой о регистрации по месту проживания:</a:t>
            </a:r>
          </a:p>
          <a:p>
            <a:pPr marL="457200" indent="180340" algn="just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иностранец - вид на жительство иностранца в Республике Казахстан;</a:t>
            </a:r>
          </a:p>
          <a:p>
            <a:pPr marL="457200" indent="180340" algn="just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лицо без гражданства - удостоверение лица без гражданства;</a:t>
            </a:r>
          </a:p>
          <a:p>
            <a:pPr marL="457200" indent="180340" algn="just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беженец - удостоверение беженца;</a:t>
            </a:r>
          </a:p>
          <a:p>
            <a:pPr marL="457200" indent="180340" algn="just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лицо, ищущее убежище – свидетельство лица, ищущего убежище;</a:t>
            </a:r>
          </a:p>
          <a:p>
            <a:pPr marL="457200" indent="180340" algn="just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удостоверение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қандаса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18034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7584F6-6523-F06B-CA45-811D2AE3121E}"/>
              </a:ext>
            </a:extLst>
          </p:cNvPr>
          <p:cNvSpPr txBox="1"/>
          <p:nvPr/>
        </p:nvSpPr>
        <p:spPr>
          <a:xfrm>
            <a:off x="204013" y="1213769"/>
            <a:ext cx="9626198" cy="2375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457200" algn="just">
              <a:lnSpc>
                <a:spcPct val="107000"/>
              </a:lnSpc>
              <a:buAutoNum type="arabicParenR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приеме документов; </a:t>
            </a:r>
          </a:p>
          <a:p>
            <a:pPr marL="914400" indent="-457200" algn="just">
              <a:lnSpc>
                <a:spcPct val="107000"/>
              </a:lnSpc>
              <a:buAutoNum type="arabicParenR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подлинник документа об образовании;</a:t>
            </a:r>
          </a:p>
          <a:p>
            <a:pPr marL="914400" indent="-457200" algn="just">
              <a:lnSpc>
                <a:spcPct val="107000"/>
              </a:lnSpc>
              <a:buAutoNum type="arabicParenR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размером 3х4 см в количестве 4-х штук;</a:t>
            </a:r>
          </a:p>
          <a:p>
            <a:pPr marL="914400" indent="-457200" algn="just">
              <a:lnSpc>
                <a:spcPct val="107000"/>
              </a:lnSpc>
              <a:buAutoNum type="arabicParenR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справка формы № 075-У;</a:t>
            </a:r>
          </a:p>
          <a:p>
            <a:pPr marL="914400" indent="-457200" algn="just">
              <a:lnSpc>
                <a:spcPct val="107000"/>
              </a:lnSpc>
              <a:buAutoNum type="arabicParenR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 (для идентификации личности). Документы, удостоверяющие личность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услугополучателя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предъявляются лично или законными представителями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160C720-79BB-1585-4800-18E1018B6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2" y="3868730"/>
            <a:ext cx="413063" cy="34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9254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сность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TM02900722[[fn=Совет директоров]]</Template>
  <TotalTime>6183</TotalTime>
  <Words>368</Words>
  <Application>Microsoft Office PowerPoint</Application>
  <PresentationFormat>Лист A4 (210x297 мм)</PresentationFormat>
  <Paragraphs>44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 2</vt:lpstr>
      <vt:lpstr>HDOfficeLightV0</vt:lpstr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КОМПЛЕКСНОГО ПЛАНА ПО РАЗВИТИЮ ТРЕХЪЯЗЫЧИЯ В 2016 ГОДУ  МЕРОПРИЯТИЯ НА 2017 ГОД</dc:title>
  <dc:creator>Гульжан Айтказынова</dc:creator>
  <cp:lastModifiedBy>User</cp:lastModifiedBy>
  <cp:revision>838</cp:revision>
  <cp:lastPrinted>2022-02-22T06:32:02Z</cp:lastPrinted>
  <dcterms:created xsi:type="dcterms:W3CDTF">2017-01-08T04:55:25Z</dcterms:created>
  <dcterms:modified xsi:type="dcterms:W3CDTF">2022-06-17T08:27:29Z</dcterms:modified>
</cp:coreProperties>
</file>